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</p:sldIdLst>
  <p:sldSz cy="6858000" cx="9144000"/>
  <p:notesSz cx="6858000" cy="9144000"/>
  <p:embeddedFontLst>
    <p:embeddedFont>
      <p:font typeface="Corben"/>
      <p:bold r:id="rId31"/>
    </p:embeddedFont>
    <p:embeddedFont>
      <p:font typeface="Lustria"/>
      <p:regular r:id="rId32"/>
    </p:embeddedFont>
    <p:embeddedFont>
      <p:font typeface="Open Sans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7" roundtripDataSignature="AMtx7mi3kyp0qv/ARPIAkdr/Cbtugrzak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Corben-bold.fntdata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font" Target="fonts/OpenSans-regular.fntdata"/><Relationship Id="rId10" Type="http://schemas.openxmlformats.org/officeDocument/2006/relationships/slide" Target="slides/slide6.xml"/><Relationship Id="rId32" Type="http://schemas.openxmlformats.org/officeDocument/2006/relationships/font" Target="fonts/Lustria-regular.fntdata"/><Relationship Id="rId13" Type="http://schemas.openxmlformats.org/officeDocument/2006/relationships/slide" Target="slides/slide9.xml"/><Relationship Id="rId35" Type="http://schemas.openxmlformats.org/officeDocument/2006/relationships/font" Target="fonts/OpenSans-italic.fntdata"/><Relationship Id="rId12" Type="http://schemas.openxmlformats.org/officeDocument/2006/relationships/slide" Target="slides/slide8.xml"/><Relationship Id="rId34" Type="http://schemas.openxmlformats.org/officeDocument/2006/relationships/font" Target="fonts/OpenSans-bold.fntdata"/><Relationship Id="rId15" Type="http://schemas.openxmlformats.org/officeDocument/2006/relationships/slide" Target="slides/slide11.xml"/><Relationship Id="rId37" Type="http://customschemas.google.com/relationships/presentationmetadata" Target="metadata"/><Relationship Id="rId14" Type="http://schemas.openxmlformats.org/officeDocument/2006/relationships/slide" Target="slides/slide10.xml"/><Relationship Id="rId36" Type="http://schemas.openxmlformats.org/officeDocument/2006/relationships/font" Target="fonts/OpenSans-bold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e1ab685556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e1ab68555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e1d4b73744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e1d4b7374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8"/>
          <p:cNvSpPr txBox="1"/>
          <p:nvPr>
            <p:ph idx="10" type="dt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8"/>
          <p:cNvSpPr txBox="1"/>
          <p:nvPr>
            <p:ph idx="11" type="ftr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8"/>
          <p:cNvSpPr txBox="1"/>
          <p:nvPr>
            <p:ph idx="12" type="sldNum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7"/>
          <p:cNvSpPr txBox="1"/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7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7"/>
          <p:cNvSpPr txBox="1"/>
          <p:nvPr>
            <p:ph idx="10" type="dt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7"/>
          <p:cNvSpPr txBox="1"/>
          <p:nvPr>
            <p:ph idx="11" type="ftr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7"/>
          <p:cNvSpPr txBox="1"/>
          <p:nvPr>
            <p:ph idx="12" type="sldNum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8"/>
          <p:cNvSpPr txBox="1"/>
          <p:nvPr>
            <p:ph type="title"/>
          </p:nvPr>
        </p:nvSpPr>
        <p:spPr>
          <a:xfrm rot="5400000">
            <a:off x="4623594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8"/>
          <p:cNvSpPr txBox="1"/>
          <p:nvPr>
            <p:ph idx="1" type="body"/>
          </p:nvPr>
        </p:nvSpPr>
        <p:spPr>
          <a:xfrm rot="5400000">
            <a:off x="623095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8"/>
          <p:cNvSpPr txBox="1"/>
          <p:nvPr>
            <p:ph idx="10" type="dt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8"/>
          <p:cNvSpPr txBox="1"/>
          <p:nvPr>
            <p:ph idx="11" type="ftr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8"/>
          <p:cNvSpPr txBox="1"/>
          <p:nvPr>
            <p:ph idx="12" type="sldNum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9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9"/>
          <p:cNvSpPr txBox="1"/>
          <p:nvPr>
            <p:ph idx="10" type="dt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9"/>
          <p:cNvSpPr txBox="1"/>
          <p:nvPr>
            <p:ph idx="11" type="ftr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9"/>
          <p:cNvSpPr txBox="1"/>
          <p:nvPr>
            <p:ph idx="12" type="sldNum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/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0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0"/>
          <p:cNvSpPr txBox="1"/>
          <p:nvPr>
            <p:ph idx="10" type="dt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0"/>
          <p:cNvSpPr txBox="1"/>
          <p:nvPr>
            <p:ph idx="11" type="ftr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0"/>
          <p:cNvSpPr txBox="1"/>
          <p:nvPr>
            <p:ph idx="12" type="sldNum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/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1"/>
          <p:cNvSpPr txBox="1"/>
          <p:nvPr>
            <p:ph idx="1" type="body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31"/>
          <p:cNvSpPr txBox="1"/>
          <p:nvPr>
            <p:ph idx="10" type="dt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1"/>
          <p:cNvSpPr txBox="1"/>
          <p:nvPr>
            <p:ph idx="11" type="ftr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1"/>
          <p:cNvSpPr txBox="1"/>
          <p:nvPr>
            <p:ph idx="12" type="sldNum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2"/>
          <p:cNvSpPr txBox="1"/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2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32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32"/>
          <p:cNvSpPr txBox="1"/>
          <p:nvPr>
            <p:ph idx="10" type="dt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2"/>
          <p:cNvSpPr txBox="1"/>
          <p:nvPr>
            <p:ph idx="11" type="ftr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2"/>
          <p:cNvSpPr txBox="1"/>
          <p:nvPr>
            <p:ph idx="12" type="sldNum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 txBox="1"/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3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33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33"/>
          <p:cNvSpPr txBox="1"/>
          <p:nvPr>
            <p:ph idx="3" type="body"/>
          </p:nvPr>
        </p:nvSpPr>
        <p:spPr>
          <a:xfrm>
            <a:off x="4629151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33"/>
          <p:cNvSpPr txBox="1"/>
          <p:nvPr>
            <p:ph idx="4" type="body"/>
          </p:nvPr>
        </p:nvSpPr>
        <p:spPr>
          <a:xfrm>
            <a:off x="4629151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33"/>
          <p:cNvSpPr txBox="1"/>
          <p:nvPr>
            <p:ph idx="10" type="dt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3"/>
          <p:cNvSpPr txBox="1"/>
          <p:nvPr>
            <p:ph idx="11" type="ftr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3"/>
          <p:cNvSpPr txBox="1"/>
          <p:nvPr>
            <p:ph idx="12" type="sldNum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4"/>
          <p:cNvSpPr txBox="1"/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4"/>
          <p:cNvSpPr txBox="1"/>
          <p:nvPr>
            <p:ph idx="10" type="dt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4"/>
          <p:cNvSpPr txBox="1"/>
          <p:nvPr>
            <p:ph idx="11" type="ftr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4"/>
          <p:cNvSpPr txBox="1"/>
          <p:nvPr>
            <p:ph idx="12" type="sldNum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5"/>
          <p:cNvSpPr txBox="1"/>
          <p:nvPr>
            <p:ph idx="1" type="body"/>
          </p:nvPr>
        </p:nvSpPr>
        <p:spPr>
          <a:xfrm>
            <a:off x="3887391" y="987428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35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35"/>
          <p:cNvSpPr txBox="1"/>
          <p:nvPr>
            <p:ph idx="10" type="dt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5"/>
          <p:cNvSpPr txBox="1"/>
          <p:nvPr>
            <p:ph idx="11" type="ftr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5"/>
          <p:cNvSpPr txBox="1"/>
          <p:nvPr>
            <p:ph idx="12" type="sldNum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6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6"/>
          <p:cNvSpPr/>
          <p:nvPr>
            <p:ph idx="2" type="pic"/>
          </p:nvPr>
        </p:nvSpPr>
        <p:spPr>
          <a:xfrm>
            <a:off x="3887391" y="987428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36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36"/>
          <p:cNvSpPr txBox="1"/>
          <p:nvPr>
            <p:ph idx="10" type="dt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6"/>
          <p:cNvSpPr txBox="1"/>
          <p:nvPr>
            <p:ph idx="11" type="ftr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6"/>
          <p:cNvSpPr txBox="1"/>
          <p:nvPr>
            <p:ph idx="12" type="sldNum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/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7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7"/>
          <p:cNvSpPr txBox="1"/>
          <p:nvPr>
            <p:ph idx="10" type="dt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7"/>
          <p:cNvSpPr txBox="1"/>
          <p:nvPr>
            <p:ph idx="11" type="ftr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7"/>
          <p:cNvSpPr txBox="1"/>
          <p:nvPr>
            <p:ph idx="12" type="sldNum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g"/><Relationship Id="rId4" Type="http://schemas.openxmlformats.org/officeDocument/2006/relationships/image" Target="../media/image18.png"/><Relationship Id="rId5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Relationship Id="rId4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3.png"/><Relationship Id="rId5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14.png"/><Relationship Id="rId5" Type="http://schemas.openxmlformats.org/officeDocument/2006/relationships/image" Target="../media/image2.png"/><Relationship Id="rId6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Relationship Id="rId4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Relationship Id="rId4" Type="http://schemas.openxmlformats.org/officeDocument/2006/relationships/image" Target="../media/image5.png"/><Relationship Id="rId5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Relationship Id="rId4" Type="http://schemas.openxmlformats.org/officeDocument/2006/relationships/image" Target="../media/image16.png"/><Relationship Id="rId5" Type="http://schemas.openxmlformats.org/officeDocument/2006/relationships/image" Target="../media/image9.png"/><Relationship Id="rId6" Type="http://schemas.openxmlformats.org/officeDocument/2006/relationships/image" Target="../media/image13.png"/><Relationship Id="rId7" Type="http://schemas.openxmlformats.org/officeDocument/2006/relationships/image" Target="../media/image17.png"/><Relationship Id="rId8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, tree&#10;&#10;Description automatically generated" id="84" name="Google Shape;8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796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/>
          </a:blip>
          <a:tile algn="tl" flip="none" tx="0" sx="100000" ty="0" sy="100000"/>
        </a:blip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8047" y="1043877"/>
            <a:ext cx="4078577" cy="2572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8046" y="3764954"/>
            <a:ext cx="4078577" cy="257273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1"/>
          <p:cNvSpPr txBox="1"/>
          <p:nvPr/>
        </p:nvSpPr>
        <p:spPr>
          <a:xfrm>
            <a:off x="5095568" y="1201399"/>
            <a:ext cx="4572000" cy="18004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HARDWOOD MANAGEMENT </a:t>
            </a:r>
            <a:br>
              <a:rPr b="0" i="0" lang="en-US" sz="37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0" i="0" lang="en-US" sz="37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1908 - 1950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11"/>
          <p:cNvSpPr txBox="1"/>
          <p:nvPr/>
        </p:nvSpPr>
        <p:spPr>
          <a:xfrm>
            <a:off x="4833784" y="3138597"/>
            <a:ext cx="4310216" cy="184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8600" lvl="0" marL="2857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‘Chemical Wood Era’</a:t>
            </a:r>
            <a:endParaRPr/>
          </a:p>
          <a:p>
            <a:pPr indent="-228600" lvl="0" marL="285750" marR="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High-grading</a:t>
            </a:r>
            <a:endParaRPr/>
          </a:p>
          <a:p>
            <a:pPr indent="-228600" lvl="0" marL="285750" marR="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Hard maple replaced yellow birch as the most heavily cut species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/>
          </a:blip>
          <a:tile algn="tl" flip="none" tx="0" sx="100000" ty="0" sy="100000"/>
        </a:blip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8445" y="1490390"/>
            <a:ext cx="4180790" cy="1147038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2"/>
          <p:cNvSpPr txBox="1"/>
          <p:nvPr/>
        </p:nvSpPr>
        <p:spPr>
          <a:xfrm>
            <a:off x="4286250" y="650941"/>
            <a:ext cx="4857900" cy="25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∙"/>
            </a:pPr>
            <a:r>
              <a:rPr b="0" i="0" lang="en-US" sz="11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The 1950’s marked the beginning of forest management planning at the unit level</a:t>
            </a:r>
            <a:endParaRPr b="0" i="0" sz="1100" u="none" cap="none" strike="noStrike">
              <a:solidFill>
                <a:srgbClr val="000000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∙"/>
            </a:pPr>
            <a:r>
              <a:rPr b="0" i="0" lang="en-US" sz="11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The Ontario Ministry of Natural Resources Timber Production Policy (1970s) became a source of staffing, funding, and production targets  </a:t>
            </a:r>
            <a:endParaRPr b="0" i="0" sz="1100" u="none" cap="none" strike="noStrike">
              <a:solidFill>
                <a:srgbClr val="000000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∙"/>
            </a:pPr>
            <a:r>
              <a:rPr b="0" i="0" lang="en-US" sz="11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Forest management approaches in the 1970s started the “reverse high-grade” approach to improve forest quality and vigor. This required the use of tree markers and careful logging practices. Selection and shelterwood management systems were developed and implemented.</a:t>
            </a:r>
            <a:endParaRPr b="0" i="0" sz="1100" u="none" cap="none" strike="noStrike">
              <a:solidFill>
                <a:srgbClr val="000000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pic>
        <p:nvPicPr>
          <p:cNvPr id="165" name="Google Shape;165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9627" y="3429000"/>
            <a:ext cx="4249608" cy="2266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64765" y="3429000"/>
            <a:ext cx="4249608" cy="22661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BMFC\Desktop\Resources for Presentations\BMFC mandate.png" id="176" name="Google Shape;17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BMFC\Desktop\Resources for Presentations\Even-aged silviculture systems.png" id="196" name="Google Shape;19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89" name="Google Shape;8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721986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2"/>
          <p:cNvSpPr txBox="1"/>
          <p:nvPr/>
        </p:nvSpPr>
        <p:spPr>
          <a:xfrm>
            <a:off x="1826505" y="4844716"/>
            <a:ext cx="274549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Block 1703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D5B5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23"/>
          <p:cNvSpPr/>
          <p:nvPr/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" name="Google Shape;22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2600" y="781114"/>
            <a:ext cx="8178799" cy="5295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ge1ab685556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7800"/>
            <a:ext cx="9207050" cy="701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ody of water with trees in the background&#10;&#10;Description automatically generated with medium confidence" id="234" name="Google Shape;23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27592" y="0"/>
            <a:ext cx="969549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, tree, sign&#10;&#10;Description automatically generated" id="239" name="Google Shape;23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153" y="-2"/>
            <a:ext cx="9153153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ge1d4b73744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5050"/>
            <a:ext cx="9143999" cy="6467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&#10;&#10;Description automatically generated" id="94" name="Google Shape;9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91498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/>
          </a:blip>
          <a:tile algn="tl" flip="none" tx="0" sx="100000" ty="0" sy="100000"/>
        </a:blip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rotWithShape="1">
            <a:blip r:embed="rId3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4"/>
          <p:cNvPicPr preferRelativeResize="0"/>
          <p:nvPr/>
        </p:nvPicPr>
        <p:blipFill rotWithShape="1">
          <a:blip r:embed="rId4">
            <a:alphaModFix/>
          </a:blip>
          <a:srcRect b="1" l="4383" r="9684" t="0"/>
          <a:stretch/>
        </p:blipFill>
        <p:spPr>
          <a:xfrm>
            <a:off x="3662269" y="11"/>
            <a:ext cx="5481732" cy="3364983"/>
          </a:xfrm>
          <a:custGeom>
            <a:rect b="b" l="l" r="r" t="t"/>
            <a:pathLst>
              <a:path extrusionOk="0" h="3364992" w="7308975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01" name="Google Shape;101;p4"/>
          <p:cNvPicPr preferRelativeResize="0"/>
          <p:nvPr/>
        </p:nvPicPr>
        <p:blipFill rotWithShape="1">
          <a:blip r:embed="rId5">
            <a:alphaModFix/>
          </a:blip>
          <a:srcRect b="-1" l="13253" r="-1" t="0"/>
          <a:stretch/>
        </p:blipFill>
        <p:spPr>
          <a:xfrm>
            <a:off x="3662269" y="3493008"/>
            <a:ext cx="5481732" cy="3364992"/>
          </a:xfrm>
          <a:custGeom>
            <a:rect b="b" l="l" r="r" t="t"/>
            <a:pathLst>
              <a:path extrusionOk="0" h="3364992" w="7308975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02" name="Google Shape;102;p4"/>
          <p:cNvSpPr/>
          <p:nvPr/>
        </p:nvSpPr>
        <p:spPr>
          <a:xfrm>
            <a:off x="0" y="0"/>
            <a:ext cx="4572000" cy="6858000"/>
          </a:xfrm>
          <a:custGeom>
            <a:rect b="b" l="l" r="r" t="t"/>
            <a:pathLst>
              <a:path extrusionOk="0" h="6858000" w="6096001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100000" ty="0" sy="100000"/>
          </a:blipFill>
          <a:ln cap="flat" cmpd="sng" w="9525">
            <a:solidFill>
              <a:srgbClr val="EFEFE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l" dist="38100">
              <a:srgbClr val="D8D8D8">
                <a:alpha val="2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4"/>
          <p:cNvSpPr/>
          <p:nvPr/>
        </p:nvSpPr>
        <p:spPr>
          <a:xfrm>
            <a:off x="2" y="0"/>
            <a:ext cx="4565499" cy="6858000"/>
          </a:xfrm>
          <a:custGeom>
            <a:rect b="b" l="l" r="r" t="t"/>
            <a:pathLst>
              <a:path extrusionOk="0" h="6858000" w="6087332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4"/>
          <p:cNvSpPr txBox="1"/>
          <p:nvPr/>
        </p:nvSpPr>
        <p:spPr>
          <a:xfrm>
            <a:off x="336050" y="859525"/>
            <a:ext cx="3420900" cy="12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Introduction</a:t>
            </a:r>
            <a:endParaRPr/>
          </a:p>
        </p:txBody>
      </p:sp>
      <p:sp>
        <p:nvSpPr>
          <p:cNvPr id="105" name="Google Shape;105;p4"/>
          <p:cNvSpPr/>
          <p:nvPr/>
        </p:nvSpPr>
        <p:spPr>
          <a:xfrm>
            <a:off x="0" y="1152146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4"/>
          <p:cNvSpPr/>
          <p:nvPr/>
        </p:nvSpPr>
        <p:spPr>
          <a:xfrm>
            <a:off x="337158" y="2194560"/>
            <a:ext cx="3669030" cy="18288"/>
          </a:xfrm>
          <a:prstGeom prst="rect">
            <a:avLst/>
          </a:prstGeom>
          <a:blipFill rotWithShape="1">
            <a:blip r:embed="rId3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4"/>
          <p:cNvSpPr/>
          <p:nvPr/>
        </p:nvSpPr>
        <p:spPr>
          <a:xfrm>
            <a:off x="337158" y="2194560"/>
            <a:ext cx="3669030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4"/>
          <p:cNvSpPr txBox="1"/>
          <p:nvPr/>
        </p:nvSpPr>
        <p:spPr>
          <a:xfrm>
            <a:off x="336042" y="2512615"/>
            <a:ext cx="3957662" cy="366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594" lvl="0" marL="28574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Bancroft Minden Forest has been shaped by glaciers, fire and settlement. It has also endured a long history of past utilization. These influences are what has formed the current forest seen today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82766A">
              <a:alpha val="1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drawing of a dinosaur&#10;&#10;Description automatically generated with low confidence" id="114" name="Google Shape;114;p6"/>
          <p:cNvPicPr preferRelativeResize="0"/>
          <p:nvPr/>
        </p:nvPicPr>
        <p:blipFill rotWithShape="1">
          <a:blip r:embed="rId3">
            <a:alphaModFix/>
          </a:blip>
          <a:srcRect b="12500" l="0" r="0" t="12500"/>
          <a:stretch/>
        </p:blipFill>
        <p:spPr>
          <a:xfrm>
            <a:off x="1" y="10"/>
            <a:ext cx="12192000" cy="6857989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6"/>
          <p:cNvSpPr txBox="1"/>
          <p:nvPr/>
        </p:nvSpPr>
        <p:spPr>
          <a:xfrm>
            <a:off x="3449611" y="2215038"/>
            <a:ext cx="6149714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HISTORICAL USES OF FOREST RESOURCES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6"/>
          <p:cNvSpPr txBox="1"/>
          <p:nvPr/>
        </p:nvSpPr>
        <p:spPr>
          <a:xfrm>
            <a:off x="3449610" y="4800348"/>
            <a:ext cx="3600600" cy="570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b="1" lang="en-US" sz="2400" u="none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rPr>
              <a:t>Pre-European Settlement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/>
          </a:blip>
          <a:tile algn="tl" flip="none" tx="0" sx="100000" ty="0" sy="100000"/>
        </a:blip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89439" y="1005459"/>
            <a:ext cx="2304487" cy="2158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58533" y="1005458"/>
            <a:ext cx="2249619" cy="2158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89439" y="3429000"/>
            <a:ext cx="4718713" cy="2182557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7"/>
          <p:cNvSpPr txBox="1"/>
          <p:nvPr/>
        </p:nvSpPr>
        <p:spPr>
          <a:xfrm>
            <a:off x="133056" y="1297466"/>
            <a:ext cx="3856383" cy="39976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Indigenous communities lived in present-day Ontario for thousands of years before Europeans arrived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Most of the land within the BMF is the traditional lands of the Anishinaabeg Peoples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Forests were used as a primary source of food, shelter and cooking fuel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Most of the ‘virgin’ or ‘pristine’ pine forests perceived by the settlers originated from Indigenous population 200 years earlier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/>
          </a:blip>
          <a:tile algn="tl" flip="none" tx="0" sx="100000" ty="0" sy="100000"/>
        </a:blip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8412" y="2358607"/>
            <a:ext cx="3883037" cy="256175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8"/>
          <p:cNvSpPr txBox="1"/>
          <p:nvPr/>
        </p:nvSpPr>
        <p:spPr>
          <a:xfrm>
            <a:off x="4254909" y="1285068"/>
            <a:ext cx="457200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Open Sans"/>
              <a:buNone/>
            </a:pPr>
            <a:r>
              <a:rPr b="1" i="0" lang="en-US" sz="4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POST EUROPEAN SETTLEMENT </a:t>
            </a:r>
            <a:endParaRPr/>
          </a:p>
        </p:txBody>
      </p:sp>
      <p:sp>
        <p:nvSpPr>
          <p:cNvPr id="131" name="Google Shape;131;p8"/>
          <p:cNvSpPr txBox="1"/>
          <p:nvPr/>
        </p:nvSpPr>
        <p:spPr>
          <a:xfrm>
            <a:off x="4254909" y="2491129"/>
            <a:ext cx="3600748" cy="57076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-US" sz="2400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Land Tenure</a:t>
            </a:r>
            <a:endParaRPr/>
          </a:p>
        </p:txBody>
      </p:sp>
      <p:sp>
        <p:nvSpPr>
          <p:cNvPr id="132" name="Google Shape;132;p8"/>
          <p:cNvSpPr txBox="1"/>
          <p:nvPr/>
        </p:nvSpPr>
        <p:spPr>
          <a:xfrm>
            <a:off x="4254909" y="3061890"/>
            <a:ext cx="4572000" cy="16196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European “discovery” of Ontario began in the 17</a:t>
            </a:r>
            <a:r>
              <a:rPr b="0" baseline="30000" i="0" lang="en-US" sz="14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th</a:t>
            </a:r>
            <a:r>
              <a:rPr b="0" i="0" lang="en-US" sz="14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 century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During the 1850’s land within the BMF was surveyed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Public Lands Act (1853) – formalized the promise of land in central and eastern Ontario to settlers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/>
          </a:blip>
          <a:tile algn="tl" flip="none" tx="0" sx="100000" ty="0" sy="100000"/>
        </a:blip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7921" y="2496364"/>
            <a:ext cx="3661322" cy="2742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10490" y="2496363"/>
            <a:ext cx="3676640" cy="2742161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9"/>
          <p:cNvSpPr txBox="1"/>
          <p:nvPr/>
        </p:nvSpPr>
        <p:spPr>
          <a:xfrm>
            <a:off x="1047350" y="2049551"/>
            <a:ext cx="4572000" cy="4302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55F51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455F51"/>
                </a:solidFill>
                <a:latin typeface="Lustria"/>
                <a:ea typeface="Lustria"/>
                <a:cs typeface="Lustria"/>
                <a:sym typeface="Lustria"/>
              </a:rPr>
              <a:t>Poor Soil Conditions</a:t>
            </a:r>
            <a:endParaRPr/>
          </a:p>
        </p:txBody>
      </p:sp>
      <p:sp>
        <p:nvSpPr>
          <p:cNvPr id="140" name="Google Shape;140;p9"/>
          <p:cNvSpPr txBox="1"/>
          <p:nvPr/>
        </p:nvSpPr>
        <p:spPr>
          <a:xfrm>
            <a:off x="4710490" y="2049551"/>
            <a:ext cx="5234609" cy="1186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55F51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455F51"/>
                </a:solidFill>
                <a:latin typeface="Lustria"/>
                <a:ea typeface="Lustria"/>
                <a:cs typeface="Lustria"/>
                <a:sym typeface="Lustria"/>
              </a:rPr>
              <a:t>Farmland Reverted to Forests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/>
          </a:blip>
          <a:tile algn="tl" flip="none" tx="0" sx="100000" ty="0" sy="100000"/>
        </a:blip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4697" y="1147922"/>
            <a:ext cx="2580709" cy="1750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4697" y="3071202"/>
            <a:ext cx="2582857" cy="2503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00163" y="1162670"/>
            <a:ext cx="2672856" cy="2503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100162" y="3903927"/>
            <a:ext cx="2694003" cy="1670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113967" y="3903927"/>
            <a:ext cx="2242708" cy="1670964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0"/>
          <p:cNvSpPr txBox="1"/>
          <p:nvPr/>
        </p:nvSpPr>
        <p:spPr>
          <a:xfrm>
            <a:off x="6089133" y="1703426"/>
            <a:ext cx="2811519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LOGGING OR CLEARING OF PINE FORESTS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2021-04-06T15:30:51Z</dcterms:created>
  <dc:creator>Natalie</dc:creator>
</cp:coreProperties>
</file>